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8"/>
  </p:notesMasterIdLst>
  <p:sldIdLst>
    <p:sldId id="341" r:id="rId6"/>
    <p:sldId id="437" r:id="rId7"/>
    <p:sldId id="446" r:id="rId8"/>
    <p:sldId id="447" r:id="rId9"/>
    <p:sldId id="448" r:id="rId10"/>
    <p:sldId id="457" r:id="rId11"/>
    <p:sldId id="458" r:id="rId12"/>
    <p:sldId id="442" r:id="rId13"/>
    <p:sldId id="461" r:id="rId14"/>
    <p:sldId id="462" r:id="rId15"/>
    <p:sldId id="463" r:id="rId16"/>
    <p:sldId id="459" r:id="rId17"/>
  </p:sldIdLst>
  <p:sldSz cx="12192000" cy="6858000"/>
  <p:notesSz cx="6797675" cy="99282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Futura PT Book" panose="020B0604020202020204" charset="-52"/>
      <p:regular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pos="29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enkin Aleksey" initials="PA" lastIdx="7" clrIdx="0">
    <p:extLst>
      <p:ext uri="{19B8F6BF-5375-455C-9EA6-DF929625EA0E}">
        <p15:presenceInfo xmlns:p15="http://schemas.microsoft.com/office/powerpoint/2012/main" userId="S-1-5-21-1214440339-1383384898-1343024091-28681" providerId="AD"/>
      </p:ext>
    </p:extLst>
  </p:cmAuthor>
  <p:cmAuthor id="2" name="Вадим Протасов" initials="ВП" lastIdx="1" clrIdx="1">
    <p:extLst>
      <p:ext uri="{19B8F6BF-5375-455C-9EA6-DF929625EA0E}">
        <p15:presenceInfo xmlns:p15="http://schemas.microsoft.com/office/powerpoint/2012/main" userId="827f8a927723889e" providerId="Windows Live"/>
      </p:ext>
    </p:extLst>
  </p:cmAuthor>
  <p:cmAuthor id="3" name="Knyazev Andrey" initials="KA" lastIdx="5" clrIdx="2">
    <p:extLst>
      <p:ext uri="{19B8F6BF-5375-455C-9EA6-DF929625EA0E}">
        <p15:presenceInfo xmlns:p15="http://schemas.microsoft.com/office/powerpoint/2012/main" userId="S-1-5-21-1214440339-1383384898-1343024091-19998" providerId="AD"/>
      </p:ext>
    </p:extLst>
  </p:cmAuthor>
  <p:cmAuthor id="4" name="автор" initials="А" lastIdx="5" clrIdx="3">
    <p:extLst>
      <p:ext uri="{19B8F6BF-5375-455C-9EA6-DF929625EA0E}">
        <p15:presenceInfo xmlns:p15="http://schemas.microsoft.com/office/powerpoint/2012/main" userId="авто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46F"/>
    <a:srgbClr val="F5B195"/>
    <a:srgbClr val="96C482"/>
    <a:srgbClr val="ABCF9B"/>
    <a:srgbClr val="83B96B"/>
    <a:srgbClr val="A8CE97"/>
    <a:srgbClr val="F0975A"/>
    <a:srgbClr val="F1A069"/>
    <a:srgbClr val="FFD966"/>
    <a:srgbClr val="B0F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00" autoAdjust="0"/>
    <p:restoredTop sz="93615" autoAdjust="0"/>
  </p:normalViewPr>
  <p:slideViewPr>
    <p:cSldViewPr snapToObjects="1">
      <p:cViewPr varScale="1">
        <p:scale>
          <a:sx n="116" d="100"/>
          <a:sy n="116" d="100"/>
        </p:scale>
        <p:origin x="486" y="108"/>
      </p:cViewPr>
      <p:guideLst>
        <p:guide orient="horz" pos="1842"/>
        <p:guide pos="293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87A403D-4DBC-4717-8E15-AD840EE31E9C}" type="datetimeFigureOut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7" rIns="91435" bIns="4571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35" tIns="45717" rIns="91435" bIns="4571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0"/>
            <a:ext cx="2945659" cy="496412"/>
          </a:xfrm>
          <a:prstGeom prst="rect">
            <a:avLst/>
          </a:prstGeom>
        </p:spPr>
        <p:txBody>
          <a:bodyPr vert="horz" lIns="91435" tIns="45717" rIns="91435" bIns="45717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0"/>
            <a:ext cx="2945659" cy="496412"/>
          </a:xfrm>
          <a:prstGeom prst="rect">
            <a:avLst/>
          </a:prstGeom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CCED10-670C-43CB-865B-BCD31EBE3E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4754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CCED10-670C-43CB-865B-BCD31EBE3EB5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885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EBD2-3C18-4E4D-83F1-442BFE2C50C1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4371-4C4C-494C-A273-10989D72BE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1805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E1DB-DA80-495D-BCD3-80248084A554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1FFA5-E6D5-476F-9835-1E4E5E0F88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84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F680C-87A1-4232-8647-39E1DDBC1AFB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7A6-1F87-4635-8736-8D41B31E28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4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11136560" y="6055219"/>
            <a:ext cx="10554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75520" y="692696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6EA0-7E0B-44D3-B8F6-49612ACAA9EE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A314-A44D-4E42-BF75-BEDEDBE527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84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79FF-02F0-4781-87CA-EBA08967E3A6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E3886-ED76-46D9-88BB-336DA55FB1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18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3891D-BCB7-45C9-B5B8-BCD1308D8C77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50EC-9760-4899-86B2-C2E0ABE9DA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6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D702-272E-43F6-9CC8-A29A27BC684D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02BF-B4A9-4E75-A61C-0CADB3ABA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30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01CC-DE6B-4892-89A2-ADC7CA5D2CB6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BA885-99CB-48AC-A698-F9D093B839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146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E7BA9-1E58-4A38-886F-74B632BB50B3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E4D50-6BDA-4FFF-B7F0-1A91A49B1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976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5F137-11B4-47BD-961A-5209A724C23D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AFF5E-F037-46A9-A7DC-C860AC82E5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535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0C6B1-D303-4406-948D-CC6CE458B374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C7CC-C01A-4510-808B-F40D45255C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827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100575-88FD-4193-BFAF-19B748E6F686}" type="datetime1">
              <a:rPr lang="ru-RU"/>
              <a:pPr>
                <a:defRPr/>
              </a:pPr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99CA71D-F160-4047-BD97-40218FBB1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1476" y="4379104"/>
            <a:ext cx="7920880" cy="58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80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71464" y="2780928"/>
            <a:ext cx="9660904" cy="1582737"/>
          </a:xfrm>
        </p:spPr>
        <p:txBody>
          <a:bodyPr/>
          <a:lstStyle/>
          <a:p>
            <a:pPr algn="ctr" defTabSz="912813" eaLnBrk="1" hangingPunct="1">
              <a:spcBef>
                <a:spcPct val="20000"/>
              </a:spcBef>
              <a:defRPr/>
            </a:pPr>
            <a:r>
              <a:rPr lang="ru-RU" altLang="ru-RU" b="1" dirty="0" smtClean="0">
                <a:latin typeface="Futura PT Book" panose="020B0502020204020303" pitchFamily="34" charset="-52"/>
                <a:ea typeface="+mn-ea"/>
                <a:cs typeface="Times New Roman" panose="02020603050405020304" pitchFamily="18" charset="0"/>
              </a:rPr>
              <a:t>Инновации в Независимой оценке</a:t>
            </a:r>
            <a:r>
              <a:rPr lang="en-US" altLang="ru-RU" b="1" dirty="0" smtClean="0">
                <a:latin typeface="Futura PT Book" panose="020B0502020204020303" pitchFamily="34" charset="-52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Futura PT Book" panose="020B0502020204020303" pitchFamily="34" charset="-52"/>
                <a:ea typeface="+mn-ea"/>
                <a:cs typeface="Times New Roman" panose="02020603050405020304" pitchFamily="18" charset="0"/>
              </a:rPr>
              <a:t>для Уполномоченных органов (ФОИВ)</a:t>
            </a:r>
            <a:endParaRPr lang="ru-RU" altLang="ru-RU" b="1" kern="1200" dirty="0">
              <a:latin typeface="Futura PT Book" panose="020B0502020204020303" pitchFamily="34" charset="-52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55440" y="4293096"/>
            <a:ext cx="9660904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defTabSz="912813" eaLnBrk="1" hangingPunct="1">
              <a:spcBef>
                <a:spcPct val="20000"/>
              </a:spcBef>
              <a:defRPr/>
            </a:pPr>
            <a:r>
              <a:rPr lang="ru-RU" altLang="ru-RU" sz="3000" b="1" dirty="0" smtClean="0">
                <a:latin typeface="Futura PT Book" panose="020B0502020204020303" pitchFamily="34" charset="-52"/>
                <a:ea typeface="+mn-ea"/>
                <a:cs typeface="Times New Roman" panose="02020603050405020304" pitchFamily="18" charset="0"/>
              </a:rPr>
              <a:t>2023</a:t>
            </a:r>
            <a:endParaRPr lang="ru-RU" altLang="ru-RU" sz="3000" b="1" dirty="0">
              <a:latin typeface="Futura PT Book" panose="020B0502020204020303" pitchFamily="34" charset="-52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685654" y="772091"/>
            <a:ext cx="1038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>
                <a:latin typeface="Futura PT Book" panose="020B0502020204020303" pitchFamily="34" charset="-52"/>
              </a:rPr>
              <a:t>Мониторинг </a:t>
            </a:r>
            <a:r>
              <a:rPr lang="ru-RU" dirty="0" smtClean="0">
                <a:latin typeface="Futura PT Book" panose="020B0502020204020303" pitchFamily="34" charset="-52"/>
              </a:rPr>
              <a:t>выполнения планов по устранению недостатков</a:t>
            </a:r>
            <a:endParaRPr lang="ru-RU" dirty="0">
              <a:latin typeface="Futura PT Book" panose="020B05020202040203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056" y="1320091"/>
            <a:ext cx="7087592" cy="5273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3710" y="1703235"/>
            <a:ext cx="428734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Futura PT Book" panose="020B0502020204020303" pitchFamily="34" charset="-52"/>
              </a:rPr>
              <a:t>Контролировать </a:t>
            </a:r>
            <a:r>
              <a:rPr lang="ru-RU" sz="1600" b="1" dirty="0">
                <a:latin typeface="Futura PT Book" panose="020B0502020204020303" pitchFamily="34" charset="-52"/>
              </a:rPr>
              <a:t>выполнения планов </a:t>
            </a:r>
            <a:r>
              <a:rPr lang="ru-RU" sz="1500" dirty="0" smtClean="0">
                <a:latin typeface="Futura PT Book" panose="020B0502020204020303" pitchFamily="34" charset="-52"/>
              </a:rPr>
              <a:t>с возможностью выборки по всем или по конкретному УО, по конкретной организации, по состоянию на определенную дату.</a:t>
            </a:r>
            <a:endParaRPr lang="ru-RU" sz="1500" dirty="0">
              <a:latin typeface="Futura PT Book" panose="020B0502020204020303" pitchFamily="34" charset="-52"/>
            </a:endParaRPr>
          </a:p>
          <a:p>
            <a:endParaRPr lang="ru-RU" sz="1500" dirty="0">
              <a:latin typeface="Futura PT Book" panose="020B0502020204020303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709" y="3897630"/>
            <a:ext cx="4287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dirty="0" smtClean="0">
                <a:latin typeface="Futura PT Book" panose="020B0502020204020303" pitchFamily="34" charset="-52"/>
              </a:rPr>
              <a:t>В </a:t>
            </a:r>
            <a:r>
              <a:rPr lang="ru-RU" sz="1500" dirty="0">
                <a:latin typeface="Futura PT Book" panose="020B0502020204020303" pitchFamily="34" charset="-52"/>
              </a:rPr>
              <a:t>разрезе </a:t>
            </a:r>
            <a:r>
              <a:rPr lang="ru-RU" sz="1600" b="1" dirty="0">
                <a:latin typeface="Futura PT Book" panose="020B0502020204020303" pitchFamily="34" charset="-52"/>
              </a:rPr>
              <a:t>по периодам проведения НОК </a:t>
            </a:r>
            <a:r>
              <a:rPr lang="ru-RU" sz="1500" dirty="0">
                <a:latin typeface="Futura PT Book" panose="020B0502020204020303" pitchFamily="34" charset="-52"/>
              </a:rPr>
              <a:t>и по периодам </a:t>
            </a:r>
            <a:r>
              <a:rPr lang="ru-RU" sz="1500" dirty="0" smtClean="0">
                <a:latin typeface="Futura PT Book" panose="020B0502020204020303" pitchFamily="34" charset="-52"/>
              </a:rPr>
              <a:t>на которые запланировано </a:t>
            </a:r>
            <a:r>
              <a:rPr lang="ru-RU" sz="1600" b="1" dirty="0" smtClean="0">
                <a:latin typeface="Futura PT Book" panose="020B0502020204020303" pitchFamily="34" charset="-52"/>
              </a:rPr>
              <a:t>выполнение </a:t>
            </a:r>
            <a:r>
              <a:rPr lang="ru-RU" sz="1600" b="1" dirty="0">
                <a:latin typeface="Futura PT Book" panose="020B0502020204020303" pitchFamily="34" charset="-52"/>
              </a:rPr>
              <a:t>плана</a:t>
            </a:r>
          </a:p>
          <a:p>
            <a:endParaRPr lang="ru-RU" sz="1500" dirty="0">
              <a:latin typeface="Futura PT Book" panose="020B0502020204020303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3710" y="3127445"/>
            <a:ext cx="42873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500" dirty="0" smtClean="0">
                <a:latin typeface="Futura PT Book" panose="020B0502020204020303" pitchFamily="34" charset="-52"/>
              </a:rPr>
              <a:t>В </a:t>
            </a:r>
            <a:r>
              <a:rPr lang="ru-RU" sz="1500" dirty="0">
                <a:latin typeface="Futura PT Book" panose="020B0502020204020303" pitchFamily="34" charset="-52"/>
              </a:rPr>
              <a:t>разрезе </a:t>
            </a:r>
            <a:r>
              <a:rPr lang="ru-RU" sz="1600" b="1" dirty="0">
                <a:latin typeface="Futura PT Book" panose="020B0502020204020303" pitchFamily="34" charset="-52"/>
              </a:rPr>
              <a:t>организаций регионального и муниципального уровня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3709" y="5085184"/>
            <a:ext cx="4277207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Futura PT Book" panose="020B0502020204020303" pitchFamily="34" charset="-52"/>
              </a:rPr>
              <a:t>Просматривать количественные показатели </a:t>
            </a:r>
            <a:r>
              <a:rPr lang="ru-RU" sz="1500" dirty="0" smtClean="0">
                <a:latin typeface="Futura PT Book" panose="020B0502020204020303" pitchFamily="34" charset="-52"/>
              </a:rPr>
              <a:t>по выполнению планов в ППО и по конкретной организации</a:t>
            </a:r>
            <a:endParaRPr lang="ru-RU" sz="1500" dirty="0">
              <a:latin typeface="Futura PT Book" panose="020B0502020204020303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3710" y="6073437"/>
            <a:ext cx="427720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Futura PT Book" panose="020B0502020204020303" pitchFamily="34" charset="-52"/>
              </a:rPr>
              <a:t>Выгрузить</a:t>
            </a:r>
            <a:r>
              <a:rPr lang="ru-RU" sz="1500" dirty="0" smtClean="0">
                <a:latin typeface="Futura PT Book" panose="020B0502020204020303" pitchFamily="34" charset="-52"/>
              </a:rPr>
              <a:t> отчет в </a:t>
            </a:r>
            <a:r>
              <a:rPr lang="en-US" sz="1500" dirty="0" smtClean="0">
                <a:latin typeface="Futura PT Book" panose="020B0502020204020303" pitchFamily="34" charset="-52"/>
              </a:rPr>
              <a:t>Excel</a:t>
            </a:r>
            <a:r>
              <a:rPr lang="ru-RU" sz="1500" dirty="0" smtClean="0">
                <a:latin typeface="Futura PT Book" panose="020B0502020204020303" pitchFamily="34" charset="-52"/>
              </a:rPr>
              <a:t> или открытые форматы</a:t>
            </a:r>
            <a:endParaRPr lang="ru-RU" sz="1500" dirty="0">
              <a:latin typeface="Futura PT Book" panose="020B0502020204020303" pitchFamily="34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" y="1740555"/>
            <a:ext cx="245884" cy="2278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" y="3148975"/>
            <a:ext cx="245884" cy="2278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" y="3949475"/>
            <a:ext cx="245884" cy="2278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" y="5125287"/>
            <a:ext cx="245884" cy="22785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" y="6104571"/>
            <a:ext cx="245884" cy="2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1254935"/>
            <a:ext cx="7821467" cy="548092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>
                <a:latin typeface="Futura PT Book" panose="020B0502020204020303" pitchFamily="34" charset="-52"/>
              </a:rPr>
              <a:t>Мониторинг обращений </a:t>
            </a:r>
            <a:r>
              <a:rPr lang="ru-RU" dirty="0" smtClean="0">
                <a:latin typeface="Futura PT Book" panose="020B0502020204020303" pitchFamily="34" charset="-52"/>
              </a:rPr>
              <a:t>граждан</a:t>
            </a:r>
            <a:endParaRPr lang="ru-RU" dirty="0">
              <a:latin typeface="Futura PT Book" panose="020B0502020204020303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384" y="1916832"/>
            <a:ext cx="3672408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Futura PT Book" panose="020B0502020204020303" pitchFamily="34" charset="-52"/>
              </a:rPr>
              <a:t>Контролировать поступление официальных обращений граждан </a:t>
            </a:r>
            <a:r>
              <a:rPr lang="ru-RU" sz="1500" dirty="0" smtClean="0">
                <a:latin typeface="Futura PT Book" panose="020B0502020204020303" pitchFamily="34" charset="-52"/>
              </a:rPr>
              <a:t>в организации, по которым УО проводит или ранее проводил НОК с возможностью выборки по дате формирования обращения, по фактической дате рассмотрения, </a:t>
            </a:r>
          </a:p>
          <a:p>
            <a:pPr lvl="0"/>
            <a:r>
              <a:rPr lang="ru-RU" sz="1500" dirty="0" smtClean="0">
                <a:latin typeface="Futura PT Book" panose="020B0502020204020303" pitchFamily="34" charset="-52"/>
              </a:rPr>
              <a:t>по статусу.</a:t>
            </a:r>
            <a:endParaRPr lang="ru-RU" sz="1500" dirty="0">
              <a:latin typeface="Futura PT Book" panose="020B0502020204020303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384" y="4760838"/>
            <a:ext cx="3672408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Futura PT Book" panose="020B0502020204020303" pitchFamily="34" charset="-52"/>
              </a:rPr>
              <a:t>Выгрузить</a:t>
            </a:r>
            <a:r>
              <a:rPr lang="ru-RU" sz="1500" dirty="0" smtClean="0">
                <a:latin typeface="Futura PT Book" panose="020B0502020204020303" pitchFamily="34" charset="-52"/>
              </a:rPr>
              <a:t> отчет в </a:t>
            </a:r>
            <a:r>
              <a:rPr lang="en-US" sz="1500" dirty="0" smtClean="0">
                <a:latin typeface="Futura PT Book" panose="020B0502020204020303" pitchFamily="34" charset="-52"/>
              </a:rPr>
              <a:t>Excel</a:t>
            </a:r>
            <a:r>
              <a:rPr lang="ru-RU" sz="1500" dirty="0" smtClean="0">
                <a:latin typeface="Futura PT Book" panose="020B0502020204020303" pitchFamily="34" charset="-52"/>
              </a:rPr>
              <a:t> или открытые форматы</a:t>
            </a:r>
            <a:endParaRPr lang="ru-RU" sz="1500" dirty="0">
              <a:latin typeface="Futura PT Book" panose="020B0502020204020303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1384" y="3830277"/>
            <a:ext cx="36724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500" b="1" dirty="0" smtClean="0">
                <a:latin typeface="Futura PT Book" panose="020B0502020204020303" pitchFamily="34" charset="-52"/>
              </a:rPr>
              <a:t>Просматривать</a:t>
            </a:r>
            <a:r>
              <a:rPr lang="ru-RU" sz="1500" dirty="0" smtClean="0">
                <a:latin typeface="Futura PT Book" panose="020B0502020204020303" pitchFamily="34" charset="-52"/>
              </a:rPr>
              <a:t> подробную информацию об обращении</a:t>
            </a:r>
            <a:endParaRPr lang="ru-RU" sz="1500" dirty="0">
              <a:latin typeface="Futura PT Book" panose="020B0502020204020303" pitchFamily="34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" y="1968407"/>
            <a:ext cx="245884" cy="2278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" y="3862090"/>
            <a:ext cx="245884" cy="2278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87" y="4820211"/>
            <a:ext cx="245884" cy="2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Мобильные приложения для </a:t>
            </a:r>
            <a:r>
              <a:rPr lang="en-US" dirty="0" smtClean="0">
                <a:latin typeface="Futura PT Book" panose="020B0502020204020303" pitchFamily="34" charset="-52"/>
              </a:rPr>
              <a:t>Android </a:t>
            </a:r>
            <a:r>
              <a:rPr lang="ru-RU" dirty="0" smtClean="0">
                <a:latin typeface="Futura PT Book" panose="020B0502020204020303" pitchFamily="34" charset="-52"/>
              </a:rPr>
              <a:t>и </a:t>
            </a:r>
            <a:r>
              <a:rPr lang="en-US" dirty="0" smtClean="0">
                <a:latin typeface="Futura PT Book" panose="020B0502020204020303" pitchFamily="34" charset="-52"/>
              </a:rPr>
              <a:t>IOS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844824"/>
            <a:ext cx="3373251" cy="45761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1" y="1844825"/>
            <a:ext cx="3146446" cy="45761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26" name="Picture 2" descr="https://bus.gov.ru/assets/images/citizen-mobile-link/googlepla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167" y="1324632"/>
            <a:ext cx="1016835" cy="39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027" y="1370034"/>
            <a:ext cx="864096" cy="3027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200" y="188640"/>
            <a:ext cx="4153218" cy="38884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3248" y="4062446"/>
            <a:ext cx="4058115" cy="278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21451"/>
            <a:ext cx="5159805" cy="6356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Преимущества для Уполномоченных органов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760" y="1988840"/>
            <a:ext cx="69127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ru-RU" b="1" dirty="0" smtClean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Futura PT Book" panose="020B0502020204020303" pitchFamily="34" charset="-52"/>
              </a:rPr>
              <a:t>Мобильное приложение </a:t>
            </a:r>
            <a:r>
              <a:rPr lang="ru-RU" dirty="0" smtClean="0">
                <a:latin typeface="Futura PT Book" panose="020B0502020204020303" pitchFamily="34" charset="-52"/>
              </a:rPr>
              <a:t>и личный кабинет Гражданина на ГИС ГМУ </a:t>
            </a:r>
            <a:endParaRPr lang="en-US" dirty="0" smtClean="0">
              <a:latin typeface="Futura PT Book" panose="020B0502020204020303" pitchFamily="34" charset="-52"/>
            </a:endParaRPr>
          </a:p>
          <a:p>
            <a:pPr lvl="1"/>
            <a:endParaRPr lang="ru-RU" dirty="0" smtClean="0">
              <a:latin typeface="Futura PT Book" panose="020B0502020204020303" pitchFamily="34" charset="-52"/>
            </a:endParaRPr>
          </a:p>
          <a:p>
            <a:pPr lvl="2"/>
            <a:r>
              <a:rPr lang="ru-RU" dirty="0" smtClean="0">
                <a:latin typeface="Futura PT Book" panose="020B0502020204020303" pitchFamily="34" charset="-52"/>
              </a:rPr>
              <a:t>Удобные инструменты для опроса граждан. Непрерывное анкетирования граждан по вопросам НОК вне 3-х летнего периода оценки.</a:t>
            </a:r>
            <a:endParaRPr lang="ru-RU" dirty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Futura PT Book" panose="020B0502020204020303" pitchFamily="34" charset="-52"/>
              </a:rPr>
              <a:t>Мобильное приложение и личный кабинет Оператора </a:t>
            </a:r>
          </a:p>
          <a:p>
            <a:pPr lvl="0"/>
            <a:endParaRPr lang="ru-RU" dirty="0">
              <a:latin typeface="Futura PT Book" panose="020B0502020204020303" pitchFamily="34" charset="-52"/>
            </a:endParaRPr>
          </a:p>
          <a:p>
            <a:pPr lvl="2"/>
            <a:r>
              <a:rPr lang="ru-RU" dirty="0" smtClean="0">
                <a:latin typeface="Futura PT Book" panose="020B0502020204020303" pitchFamily="34" charset="-52"/>
              </a:rPr>
              <a:t>Автоматический сбор </a:t>
            </a:r>
            <a:r>
              <a:rPr lang="ru-RU" dirty="0">
                <a:latin typeface="Futura PT Book" panose="020B0502020204020303" pitchFamily="34" charset="-52"/>
              </a:rPr>
              <a:t>информации по </a:t>
            </a:r>
            <a:r>
              <a:rPr lang="ru-RU" dirty="0" smtClean="0">
                <a:latin typeface="Futura PT Book" panose="020B0502020204020303" pitchFamily="34" charset="-52"/>
              </a:rPr>
              <a:t>оценке, автоматическое </a:t>
            </a:r>
            <a:r>
              <a:rPr lang="ru-RU" dirty="0">
                <a:latin typeface="Futura PT Book" panose="020B0502020204020303" pitchFamily="34" charset="-52"/>
              </a:rPr>
              <a:t>заполнение сведений о результатах оценки на ГИС ГМУ в Личном кабинете Уполномоченного органа</a:t>
            </a:r>
            <a:endParaRPr lang="ru-RU" dirty="0" smtClean="0">
              <a:latin typeface="Futura PT Book" panose="020B0502020204020303" pitchFamily="34" charset="-52"/>
            </a:endParaRPr>
          </a:p>
          <a:p>
            <a:endParaRPr lang="ru-RU" sz="1400" dirty="0">
              <a:latin typeface="Futura PT Book" panose="020B05020202040203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34" y="2939497"/>
            <a:ext cx="367061" cy="340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98" y="4646133"/>
            <a:ext cx="367061" cy="34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02" y="3499106"/>
            <a:ext cx="1709974" cy="33328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48680"/>
            <a:ext cx="4731990" cy="63093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1685654" y="772091"/>
            <a:ext cx="612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Мобильное приложение Гражданина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7526029" y="111064"/>
            <a:ext cx="4545295" cy="6569364"/>
            <a:chOff x="7526029" y="111064"/>
            <a:chExt cx="4545295" cy="6569364"/>
          </a:xfrm>
        </p:grpSpPr>
        <p:sp>
          <p:nvSpPr>
            <p:cNvPr id="17" name="Овал 16"/>
            <p:cNvSpPr/>
            <p:nvPr/>
          </p:nvSpPr>
          <p:spPr>
            <a:xfrm>
              <a:off x="7814146" y="2924944"/>
              <a:ext cx="288032" cy="288032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Соединительная линия уступом 17"/>
            <p:cNvCxnSpPr>
              <a:endCxn id="24" idx="1"/>
            </p:cNvCxnSpPr>
            <p:nvPr/>
          </p:nvCxnSpPr>
          <p:spPr>
            <a:xfrm>
              <a:off x="8102180" y="3068963"/>
              <a:ext cx="1007676" cy="66137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Овал 32"/>
            <p:cNvSpPr/>
            <p:nvPr/>
          </p:nvSpPr>
          <p:spPr>
            <a:xfrm>
              <a:off x="7670130" y="3908118"/>
              <a:ext cx="288032" cy="288032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Соединительная линия уступом 43"/>
            <p:cNvCxnSpPr>
              <a:endCxn id="42" idx="1"/>
            </p:cNvCxnSpPr>
            <p:nvPr/>
          </p:nvCxnSpPr>
          <p:spPr>
            <a:xfrm>
              <a:off x="7977764" y="4052134"/>
              <a:ext cx="1213240" cy="668683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Рисунок 3" descr="https://d.gred.me/gmu/sticker-3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344" y="1090564"/>
              <a:ext cx="2407489" cy="2407489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Овал 4"/>
            <p:cNvSpPr/>
            <p:nvPr/>
          </p:nvSpPr>
          <p:spPr>
            <a:xfrm>
              <a:off x="7526029" y="1476233"/>
              <a:ext cx="551288" cy="551288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Соединительная линия уступом 5"/>
            <p:cNvCxnSpPr/>
            <p:nvPr/>
          </p:nvCxnSpPr>
          <p:spPr>
            <a:xfrm rot="5400000" flipH="1" flipV="1">
              <a:off x="7844380" y="590459"/>
              <a:ext cx="1453033" cy="937433"/>
            </a:xfrm>
            <a:prstGeom prst="bentConnector3">
              <a:avLst>
                <a:gd name="adj1" fmla="val -475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9192344" y="419472"/>
              <a:ext cx="2808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9109856" y="420515"/>
              <a:ext cx="274678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На информационных стендах учреждения размещена наклейка или табличка с QR-кодом в который вшита ссылка на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анкету</a:t>
              </a:r>
              <a:r>
                <a:rPr lang="en-US" sz="1100" dirty="0">
                  <a:latin typeface="Futura PT Book" panose="020B0502020204020303" pitchFamily="34" charset="-52"/>
                </a:rPr>
                <a:t>.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20336" y="111064"/>
              <a:ext cx="28803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latin typeface="Futura PT Book" panose="020B0502020204020303" pitchFamily="34" charset="-52"/>
                </a:rPr>
                <a:t>Оценки на стенах учреждения</a:t>
              </a: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9223569" y="3888504"/>
              <a:ext cx="27831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Прямоугольник 22"/>
            <p:cNvSpPr/>
            <p:nvPr/>
          </p:nvSpPr>
          <p:spPr>
            <a:xfrm>
              <a:off x="9135040" y="3900386"/>
              <a:ext cx="27467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Гражданин может приложить к своим отзывам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фотографии из организаций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09856" y="3568750"/>
              <a:ext cx="273630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500">
                  <a:latin typeface="Futura PT Book" panose="020B0502020204020303" pitchFamily="34" charset="-52"/>
                </a:defRPr>
              </a:lvl1pPr>
            </a:lstStyle>
            <a:p>
              <a:r>
                <a:rPr lang="ru-RU" dirty="0"/>
                <a:t>Фотографии</a:t>
              </a:r>
              <a:r>
                <a:rPr lang="en-US" dirty="0"/>
                <a:t> </a:t>
              </a:r>
              <a:r>
                <a:rPr lang="ru-RU" dirty="0"/>
                <a:t>от посетителей</a:t>
              </a: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9229587" y="5033277"/>
              <a:ext cx="277708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рямоугольник 40"/>
            <p:cNvSpPr/>
            <p:nvPr/>
          </p:nvSpPr>
          <p:spPr>
            <a:xfrm>
              <a:off x="9109856" y="5064601"/>
              <a:ext cx="294631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Оценка учреждения гражданином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максимально удобна:</a:t>
              </a:r>
              <a:endParaRPr lang="ru-RU" sz="1100" dirty="0">
                <a:latin typeface="Futura PT Book" panose="020B0502020204020303" pitchFamily="34" charset="-5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Через мобильное приложение (в нем можно легко оставить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оценку, отзыв </a:t>
              </a:r>
              <a:r>
                <a:rPr lang="ru-RU" sz="1100" dirty="0">
                  <a:latin typeface="Futura PT Book" panose="020B0502020204020303" pitchFamily="34" charset="-52"/>
                </a:rPr>
                <a:t>с фотографией, посмотреть список избранных учреждений, список обращений и ответы учреждений)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Через Официальный сайт для размещения информации об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учреждениях</a:t>
              </a:r>
              <a:endParaRPr lang="en-US" sz="1100" dirty="0" smtClean="0">
                <a:latin typeface="Futura PT Book" panose="020B0502020204020303" pitchFamily="34" charset="-52"/>
              </a:endParaRPr>
            </a:p>
            <a:p>
              <a:endParaRPr lang="en-US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91004" y="4443818"/>
              <a:ext cx="28803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>
                  <a:latin typeface="Futura PT Book" panose="020B0502020204020303" pitchFamily="34" charset="-52"/>
                </a:rPr>
                <a:t>Оценка с помощью компьютера </a:t>
              </a:r>
            </a:p>
            <a:p>
              <a:r>
                <a:rPr lang="ru-RU" sz="1500" dirty="0">
                  <a:latin typeface="Futura PT Book" panose="020B0502020204020303" pitchFamily="34" charset="-52"/>
                </a:rPr>
                <a:t>или телефона</a:t>
              </a: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168471" y="1670853"/>
            <a:ext cx="7645675" cy="2361667"/>
            <a:chOff x="178596" y="1485689"/>
            <a:chExt cx="7645675" cy="2361667"/>
          </a:xfrm>
        </p:grpSpPr>
        <p:sp>
          <p:nvSpPr>
            <p:cNvPr id="73" name="Овал 72"/>
            <p:cNvSpPr/>
            <p:nvPr/>
          </p:nvSpPr>
          <p:spPr>
            <a:xfrm>
              <a:off x="7536239" y="3559324"/>
              <a:ext cx="288032" cy="288032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273477" y="1817272"/>
              <a:ext cx="34971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Прямоугольник 65"/>
            <p:cNvSpPr/>
            <p:nvPr/>
          </p:nvSpPr>
          <p:spPr>
            <a:xfrm>
              <a:off x="178596" y="1858973"/>
              <a:ext cx="368692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Работа организации оценивается по пятибалльной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шкале для критериев:</a:t>
              </a:r>
              <a:endParaRPr lang="ru-RU" sz="1100" dirty="0">
                <a:latin typeface="Futura PT Book" panose="020B0502020204020303" pitchFamily="34" charset="-52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 smtClean="0">
                  <a:latin typeface="Futura PT Book" panose="020B0502020204020303" pitchFamily="34" charset="-52"/>
                </a:rPr>
                <a:t>Открытость </a:t>
              </a:r>
              <a:r>
                <a:rPr lang="ru-RU" sz="1100" dirty="0">
                  <a:latin typeface="Futura PT Book" panose="020B0502020204020303" pitchFamily="34" charset="-52"/>
                </a:rPr>
                <a:t>информации об учреждении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Комфортность предоставления услуги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Доступность услуг для инвалидов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100" dirty="0">
                  <a:latin typeface="Futura PT Book" panose="020B0502020204020303" pitchFamily="34" charset="-52"/>
                </a:rPr>
                <a:t>Доброжелательность персонала </a:t>
              </a:r>
              <a:endParaRPr lang="ru-RU" sz="1100" dirty="0" smtClean="0">
                <a:latin typeface="Futura PT Book" panose="020B0502020204020303" pitchFamily="34" charset="-52"/>
              </a:endParaRPr>
            </a:p>
            <a:p>
              <a:r>
                <a:rPr lang="ru-RU" sz="1100" dirty="0" smtClean="0">
                  <a:latin typeface="Futura PT Book" panose="020B0502020204020303" pitchFamily="34" charset="-52"/>
                </a:rPr>
                <a:t>Расширенная анкета для опроса граждан при проведении Независимой оценки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1521" y="1485689"/>
              <a:ext cx="30699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latin typeface="Futura PT Book" panose="020B0502020204020303" pitchFamily="34" charset="-52"/>
                </a:rPr>
                <a:t>Удобная анкета для опроса</a:t>
              </a:r>
              <a:endParaRPr lang="ru-RU" sz="1500" dirty="0">
                <a:latin typeface="Futura PT Book" panose="020B0502020204020303" pitchFamily="34" charset="-52"/>
              </a:endParaRPr>
            </a:p>
          </p:txBody>
        </p:sp>
        <p:cxnSp>
          <p:nvCxnSpPr>
            <p:cNvPr id="74" name="Соединительная линия уступом 73"/>
            <p:cNvCxnSpPr>
              <a:stCxn id="73" idx="2"/>
            </p:cNvCxnSpPr>
            <p:nvPr/>
          </p:nvCxnSpPr>
          <p:spPr>
            <a:xfrm rot="10800000">
              <a:off x="3651835" y="1600528"/>
              <a:ext cx="3884404" cy="2102812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065" y="3943368"/>
            <a:ext cx="1420978" cy="25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594" y="1521655"/>
            <a:ext cx="3210074" cy="511540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652" y="1935119"/>
            <a:ext cx="2564006" cy="42000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1" y="548680"/>
            <a:ext cx="4626834" cy="630932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685654" y="785843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Мобильное приложение Оператора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pic>
        <p:nvPicPr>
          <p:cNvPr id="1028" name="Picture 4" descr="ÐÐ°ÑÑÐ¸Ð½ÐºÐ¸ Ð¿Ð¾ Ð·Ð°Ð¿ÑÐ¾ÑÑ 5 stars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86" b="23104"/>
          <a:stretch/>
        </p:blipFill>
        <p:spPr bwMode="auto">
          <a:xfrm rot="18961452">
            <a:off x="5824963" y="5977841"/>
            <a:ext cx="203299" cy="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Группа 89"/>
          <p:cNvGrpSpPr/>
          <p:nvPr/>
        </p:nvGrpSpPr>
        <p:grpSpPr>
          <a:xfrm>
            <a:off x="311113" y="1579145"/>
            <a:ext cx="5630708" cy="4716596"/>
            <a:chOff x="311113" y="1579145"/>
            <a:chExt cx="5630708" cy="4716596"/>
          </a:xfrm>
        </p:grpSpPr>
        <p:sp>
          <p:nvSpPr>
            <p:cNvPr id="16" name="Овал 15"/>
            <p:cNvSpPr/>
            <p:nvPr/>
          </p:nvSpPr>
          <p:spPr>
            <a:xfrm flipV="1">
              <a:off x="4439816" y="4653136"/>
              <a:ext cx="216024" cy="21602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Соединительная линия уступом 16"/>
            <p:cNvCxnSpPr>
              <a:endCxn id="16" idx="4"/>
            </p:cNvCxnSpPr>
            <p:nvPr/>
          </p:nvCxnSpPr>
          <p:spPr>
            <a:xfrm rot="16200000" flipH="1">
              <a:off x="2496609" y="2601917"/>
              <a:ext cx="2779712" cy="1322725"/>
            </a:xfrm>
            <a:prstGeom prst="bentConnector3">
              <a:avLst>
                <a:gd name="adj1" fmla="val 657"/>
              </a:avLst>
            </a:prstGeom>
            <a:ln w="12700">
              <a:solidFill>
                <a:schemeClr val="tx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311113" y="1579145"/>
              <a:ext cx="28803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500">
                  <a:latin typeface="Futura PT Book" panose="020B0502020204020303" pitchFamily="34" charset="-52"/>
                </a:defRPr>
              </a:lvl1pPr>
            </a:lstStyle>
            <a:p>
              <a:r>
                <a:rPr lang="ru-RU" dirty="0" smtClean="0"/>
                <a:t>Оценка условий оказания услуг </a:t>
              </a:r>
              <a:endParaRPr lang="ru-RU" dirty="0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407368" y="1880826"/>
              <a:ext cx="2664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Прямоугольник 42"/>
            <p:cNvSpPr/>
            <p:nvPr/>
          </p:nvSpPr>
          <p:spPr>
            <a:xfrm>
              <a:off x="325937" y="1901145"/>
              <a:ext cx="2827158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Futura PT Book" panose="020B0502020204020303" pitchFamily="34" charset="-52"/>
                </a:rPr>
                <a:t>Мобильное приложение позволяет быстро заполнить анкету и сопроводить ее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фотографиями с фиксацией </a:t>
              </a:r>
              <a:r>
                <a:rPr lang="ru-RU" sz="1100" dirty="0" err="1" smtClean="0">
                  <a:latin typeface="Futura PT Book" panose="020B0502020204020303" pitchFamily="34" charset="-52"/>
                </a:rPr>
                <a:t>геопозции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, </a:t>
              </a:r>
              <a:r>
                <a:rPr lang="ru-RU" sz="1100" dirty="0">
                  <a:latin typeface="Futura PT Book" panose="020B0502020204020303" pitchFamily="34" charset="-52"/>
                </a:rPr>
                <a:t>подтверждающими собранные </a:t>
              </a:r>
              <a:r>
                <a:rPr lang="ru-RU" sz="1100" dirty="0" smtClean="0">
                  <a:latin typeface="Futura PT Book" panose="020B0502020204020303" pitchFamily="34" charset="-52"/>
                </a:rPr>
                <a:t>данные и отправить данные на утверждение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4880" y="3269469"/>
              <a:ext cx="288032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latin typeface="Futura PT Book" panose="020B0502020204020303" pitchFamily="34" charset="-52"/>
                </a:rPr>
                <a:t>Проведение опросов граждан</a:t>
              </a:r>
              <a:endParaRPr lang="ru-RU" sz="1500" dirty="0">
                <a:latin typeface="Futura PT Book" panose="020B0502020204020303" pitchFamily="34" charset="-52"/>
              </a:endParaRPr>
            </a:p>
          </p:txBody>
        </p:sp>
        <p:cxnSp>
          <p:nvCxnSpPr>
            <p:cNvPr id="55" name="Прямая соединительная линия 54"/>
            <p:cNvCxnSpPr/>
            <p:nvPr/>
          </p:nvCxnSpPr>
          <p:spPr>
            <a:xfrm>
              <a:off x="412037" y="3559797"/>
              <a:ext cx="2664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Прямоугольник 55"/>
            <p:cNvSpPr/>
            <p:nvPr/>
          </p:nvSpPr>
          <p:spPr>
            <a:xfrm>
              <a:off x="330606" y="3580116"/>
              <a:ext cx="2827158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Futura PT Book" panose="020B05020202040203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Приложение позволяет проводиться анкетирование граждан в режиме онлайн, для анкетирования у Операторов будут доступны те же вопросы что и в мобильном приложении Гражданина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57" name="Овал 56"/>
            <p:cNvSpPr/>
            <p:nvPr/>
          </p:nvSpPr>
          <p:spPr>
            <a:xfrm flipV="1">
              <a:off x="5408311" y="5059057"/>
              <a:ext cx="216024" cy="21602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Соединительная линия уступом 57"/>
            <p:cNvCxnSpPr/>
            <p:nvPr/>
          </p:nvCxnSpPr>
          <p:spPr>
            <a:xfrm>
              <a:off x="3254849" y="3558345"/>
              <a:ext cx="2176145" cy="161308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59656" y="4942039"/>
              <a:ext cx="288032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500" dirty="0" smtClean="0">
                  <a:latin typeface="Futura PT Book" panose="020B0502020204020303" pitchFamily="34" charset="-52"/>
                </a:rPr>
                <a:t>Заполнение данных в мобильном приложении и Личном кабинете</a:t>
              </a:r>
              <a:endParaRPr lang="ru-RU" sz="1500" dirty="0">
                <a:latin typeface="Futura PT Book" panose="020B0502020204020303" pitchFamily="34" charset="-52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>
              <a:off x="432892" y="5499095"/>
              <a:ext cx="26642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Прямоугольник 66"/>
            <p:cNvSpPr/>
            <p:nvPr/>
          </p:nvSpPr>
          <p:spPr>
            <a:xfrm>
              <a:off x="359656" y="5526300"/>
              <a:ext cx="282715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 smtClean="0">
                  <a:latin typeface="Futura PT Book" panose="020B0502020204020303" pitchFamily="34" charset="-52"/>
                </a:rPr>
                <a:t>Заполнение сведений по оценке и анкетам граждан доступно как в мобильном приложении, так и в Личном кабинете Оператора на ГИС ГМУ</a:t>
              </a:r>
              <a:endParaRPr lang="ru-RU" sz="1100" dirty="0">
                <a:latin typeface="Futura PT Book" panose="020B0502020204020303" pitchFamily="34" charset="-52"/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 flipV="1">
              <a:off x="5725797" y="5989859"/>
              <a:ext cx="216024" cy="216024"/>
            </a:xfrm>
            <a:prstGeom prst="ellipse">
              <a:avLst/>
            </a:prstGeom>
            <a:solidFill>
              <a:schemeClr val="bg1">
                <a:alpha val="65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Соединительная линия уступом 79"/>
            <p:cNvCxnSpPr/>
            <p:nvPr/>
          </p:nvCxnSpPr>
          <p:spPr>
            <a:xfrm>
              <a:off x="3205200" y="5148034"/>
              <a:ext cx="2520599" cy="949838"/>
            </a:xfrm>
            <a:prstGeom prst="bentConnector3">
              <a:avLst>
                <a:gd name="adj1" fmla="val 694"/>
              </a:avLst>
            </a:prstGeom>
            <a:ln w="12700">
              <a:solidFill>
                <a:schemeClr val="tx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675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685654" y="738135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Что необходимо для работы для проведения оценки Оператором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7808" y="2204864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ru-RU" b="1" dirty="0" smtClean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Futura PT Book" panose="020B0502020204020303" pitchFamily="34" charset="-52"/>
              </a:rPr>
              <a:t>Опубликовать показатели общих критериев на текущий год</a:t>
            </a:r>
            <a:endParaRPr lang="en-US" dirty="0" smtClean="0">
              <a:latin typeface="Futura PT Book" panose="020B0502020204020303" pitchFamily="34" charset="-52"/>
            </a:endParaRPr>
          </a:p>
          <a:p>
            <a:pPr lvl="1"/>
            <a:endParaRPr lang="ru-RU" dirty="0" smtClean="0">
              <a:latin typeface="Futura PT Book" panose="020B0502020204020303" pitchFamily="34" charset="-52"/>
            </a:endParaRPr>
          </a:p>
          <a:p>
            <a:pPr lvl="2"/>
            <a:r>
              <a:rPr lang="ru-RU" dirty="0" smtClean="0">
                <a:latin typeface="Futura PT Book" panose="020B0502020204020303" pitchFamily="34" charset="-52"/>
              </a:rPr>
              <a:t>Данные показатели будут использованы Оператором при проведении оценки с использованием сервисов ГИС ГМУ</a:t>
            </a:r>
            <a:endParaRPr lang="ru-RU" dirty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endParaRPr lang="en-US" dirty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Futura PT Book" panose="020B0502020204020303" pitchFamily="34" charset="-52"/>
              </a:rPr>
              <a:t>Сформировать основные анкеты для опроса граждан в текущем году </a:t>
            </a:r>
          </a:p>
          <a:p>
            <a:pPr lvl="0"/>
            <a:endParaRPr lang="ru-RU" dirty="0">
              <a:latin typeface="Futura PT Book" panose="020B0502020204020303" pitchFamily="34" charset="-52"/>
            </a:endParaRPr>
          </a:p>
          <a:p>
            <a:pPr lvl="2"/>
            <a:r>
              <a:rPr lang="ru-RU" dirty="0" smtClean="0">
                <a:latin typeface="Futura PT Book" panose="020B0502020204020303" pitchFamily="34" charset="-52"/>
              </a:rPr>
              <a:t>Анкеты будут отображаться в Мобильном приложении гражданина при оценке учреждений и учитываться при формировании результатов Независимой оценки</a:t>
            </a:r>
            <a:endParaRPr lang="ru-RU" sz="1400" dirty="0">
              <a:latin typeface="Futura PT Book" panose="020B0502020204020303" pitchFamily="34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82" y="3155521"/>
            <a:ext cx="367061" cy="3401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382" y="4581128"/>
            <a:ext cx="367061" cy="3401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44824"/>
            <a:ext cx="4032448" cy="49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Формирование показателей общих критериев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7" y="1700808"/>
            <a:ext cx="3588844" cy="286987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Рисунок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1556792"/>
            <a:ext cx="3420838" cy="41482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3" name="Рисунок 2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3" y="3717032"/>
            <a:ext cx="3485803" cy="29523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7896200" y="1427870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latin typeface="Futura PT Book" panose="020B0502020204020303" pitchFamily="34" charset="-52"/>
              </a:rPr>
              <a:t>Формирование показателей происходит в Личном кабинете </a:t>
            </a:r>
            <a:r>
              <a:rPr lang="ru-RU" sz="1500" dirty="0" err="1" smtClean="0">
                <a:latin typeface="Futura PT Book" panose="020B0502020204020303" pitchFamily="34" charset="-52"/>
              </a:rPr>
              <a:t>ФОИВа</a:t>
            </a:r>
            <a:r>
              <a:rPr lang="ru-RU" sz="1500" dirty="0" smtClean="0">
                <a:latin typeface="Futura PT Book" panose="020B0502020204020303" pitchFamily="34" charset="-52"/>
              </a:rPr>
              <a:t> для каждой сферы.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 smtClean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endParaRPr lang="ru-RU" sz="1500" dirty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>
                <a:latin typeface="Futura PT Book" panose="020B0502020204020303" pitchFamily="34" charset="-52"/>
              </a:rPr>
              <a:t>В случае разного порядка расчета для разных групп организаций </a:t>
            </a:r>
            <a:r>
              <a:rPr lang="ru-RU" sz="1500" dirty="0" smtClean="0">
                <a:latin typeface="Futura PT Book" panose="020B0502020204020303" pitchFamily="34" charset="-52"/>
              </a:rPr>
              <a:t>– необходимо </a:t>
            </a:r>
            <a:r>
              <a:rPr lang="ru-RU" sz="1500" dirty="0">
                <a:latin typeface="Futura PT Book" panose="020B0502020204020303" pitchFamily="34" charset="-52"/>
              </a:rPr>
              <a:t>указать группы для которых применяется </a:t>
            </a:r>
            <a:r>
              <a:rPr lang="ru-RU" sz="1500" dirty="0" smtClean="0">
                <a:latin typeface="Futura PT Book" panose="020B0502020204020303" pitchFamily="34" charset="-52"/>
              </a:rPr>
              <a:t>показатель и свой порядок расчёта.</a:t>
            </a:r>
          </a:p>
          <a:p>
            <a:pPr marL="342900" indent="-342900">
              <a:buFont typeface="+mj-lt"/>
              <a:buAutoNum type="arabicPeriod"/>
            </a:pPr>
            <a:endParaRPr lang="ru-RU" sz="1500" dirty="0" smtClean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endParaRPr lang="ru-RU" sz="1500" dirty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500" dirty="0" smtClean="0">
                <a:latin typeface="Futura PT Book" panose="020B0502020204020303" pitchFamily="34" charset="-52"/>
              </a:rPr>
              <a:t>Необходимо ввести </a:t>
            </a:r>
            <a:r>
              <a:rPr lang="ru-RU" sz="1500" dirty="0">
                <a:latin typeface="Futura PT Book" panose="020B0502020204020303" pitchFamily="34" charset="-52"/>
              </a:rPr>
              <a:t>параметры расчета показателей и указать значения </a:t>
            </a:r>
            <a:r>
              <a:rPr lang="ru-RU" sz="1500" dirty="0" smtClean="0">
                <a:latin typeface="Futura PT Book" panose="020B0502020204020303" pitchFamily="34" charset="-52"/>
              </a:rPr>
              <a:t>индикаторов в соответствии с Методическими рекомендациями.</a:t>
            </a:r>
            <a:endParaRPr lang="ru-RU" sz="1500" dirty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endParaRPr lang="ru-RU" sz="1500" dirty="0" smtClean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endParaRPr lang="ru-RU" sz="1500" dirty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endParaRPr lang="ru-RU" sz="1500" dirty="0"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0343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Формирование анкет для опроса граждан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>
            <a:fillRect/>
          </a:stretch>
        </p:blipFill>
        <p:spPr>
          <a:xfrm>
            <a:off x="407369" y="1813541"/>
            <a:ext cx="4824535" cy="30304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4295800" y="1556792"/>
            <a:ext cx="4032448" cy="22322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3703069" y="3588575"/>
            <a:ext cx="3697626" cy="30243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8544272" y="1412776"/>
            <a:ext cx="34563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Futura PT Book" panose="020B0502020204020303" pitchFamily="34" charset="-52"/>
              </a:rPr>
              <a:t>Необходимо сформировать основные анкеты для опроса граждан </a:t>
            </a:r>
            <a:r>
              <a:rPr lang="ru-RU" dirty="0" smtClean="0">
                <a:latin typeface="Futura PT Book" panose="020B0502020204020303" pitchFamily="34" charset="-52"/>
              </a:rPr>
              <a:t>на текущий год.</a:t>
            </a:r>
            <a:endParaRPr lang="ru-RU" dirty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Futura PT Book" panose="020B0502020204020303" pitchFamily="34" charset="-52"/>
              </a:rPr>
              <a:t>Формирование основных анкет </a:t>
            </a:r>
            <a:r>
              <a:rPr lang="ru-RU" dirty="0">
                <a:latin typeface="Futura PT Book" panose="020B0502020204020303" pitchFamily="34" charset="-52"/>
              </a:rPr>
              <a:t>происходит в Личном кабинете </a:t>
            </a:r>
            <a:r>
              <a:rPr lang="ru-RU" dirty="0" err="1">
                <a:latin typeface="Futura PT Book" panose="020B0502020204020303" pitchFamily="34" charset="-52"/>
              </a:rPr>
              <a:t>ФОИВа</a:t>
            </a:r>
            <a:r>
              <a:rPr lang="ru-RU" dirty="0">
                <a:latin typeface="Futura PT Book" panose="020B0502020204020303" pitchFamily="34" charset="-52"/>
              </a:rPr>
              <a:t> для каждой сферы</a:t>
            </a:r>
            <a:r>
              <a:rPr lang="ru-RU" dirty="0" smtClean="0">
                <a:latin typeface="Futura PT Book" panose="020B0502020204020303" pitchFamily="34" charset="-5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Futura PT Book" panose="020B0502020204020303" pitchFamily="34" charset="-52"/>
              </a:rPr>
              <a:t>Необходимо сформировать </a:t>
            </a:r>
            <a:r>
              <a:rPr lang="ru-RU" dirty="0">
                <a:latin typeface="Futura PT Book" panose="020B0502020204020303" pitchFamily="34" charset="-52"/>
              </a:rPr>
              <a:t>вопросы по каждому критерию, указать параметры </a:t>
            </a:r>
            <a:r>
              <a:rPr lang="ru-RU" dirty="0" smtClean="0">
                <a:latin typeface="Futura PT Book" panose="020B0502020204020303" pitchFamily="34" charset="-52"/>
              </a:rPr>
              <a:t>ответов и </a:t>
            </a:r>
            <a:r>
              <a:rPr lang="ru-RU" dirty="0">
                <a:latin typeface="Futura PT Book" panose="020B0502020204020303" pitchFamily="34" charset="-52"/>
              </a:rPr>
              <a:t>настроить путь </a:t>
            </a:r>
            <a:r>
              <a:rPr lang="ru-RU" dirty="0" smtClean="0">
                <a:latin typeface="Futura PT Book" panose="020B0502020204020303" pitchFamily="34" charset="-52"/>
              </a:rPr>
              <a:t>в зависимости от ответа.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Futura PT Book" panose="020B0502020204020303" pitchFamily="34" charset="-52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75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 smtClean="0">
                <a:latin typeface="Futura PT Book" panose="020B0502020204020303" pitchFamily="34" charset="-52"/>
              </a:rPr>
              <a:t>Новые инструменты для Уполномоченных органов</a:t>
            </a:r>
            <a:endParaRPr lang="ru-RU" sz="1600" dirty="0">
              <a:latin typeface="Futura PT Book" panose="020B0502020204020303" pitchFamily="34" charset="-52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44824"/>
            <a:ext cx="4032448" cy="49675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42315" y="1543864"/>
            <a:ext cx="691276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ru-RU" b="1" dirty="0" smtClean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Futura PT Book" panose="020B0502020204020303" pitchFamily="34" charset="-52"/>
              </a:rPr>
              <a:t>Автоматическое заполнение сведений по результатам оценки, по данным, полученным от Оператора и граждан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Futura PT Book" panose="020B0502020204020303" pitchFamily="34" charset="-52"/>
              </a:rPr>
              <a:t>Возможность предоставления промежуточных сведений по проводимой оценке в Общественный совет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Futura PT Book" panose="020B0502020204020303" pitchFamily="34" charset="-52"/>
              </a:rPr>
              <a:t>Контроль работы подведомственных организаций, формирование проектов планов по улучшению условий оказания услуг на основании собранных фотоматериалов, контроль работы «на местах»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latin typeface="Futura PT Book" panose="020B0502020204020303" pitchFamily="34" charset="-52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Futura PT Book" panose="020B0502020204020303" pitchFamily="34" charset="-52"/>
              </a:rPr>
              <a:t>Мониторинговые отчеты по работе Оператора, по охвату учреждений Независимой оценкой, по устранению выявленных недостатков, мониторинг обращений граждан по работе подведомственных учреждений   </a:t>
            </a:r>
            <a:endParaRPr lang="en-US" dirty="0" smtClean="0">
              <a:latin typeface="Futura PT Book" panose="020B0502020204020303" pitchFamily="34" charset="-52"/>
            </a:endParaRPr>
          </a:p>
          <a:p>
            <a:endParaRPr lang="ru-RU" sz="1400" dirty="0">
              <a:latin typeface="Futura PT Book" panose="020B050202020402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491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E4D50-6BDA-4FFF-B7F0-1A91A49B191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1685654" y="772091"/>
            <a:ext cx="9738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defRPr sz="2800" b="1" spc="-8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algn="l"/>
            <a:r>
              <a:rPr lang="ru-RU" dirty="0">
                <a:latin typeface="Futura PT Book" panose="020B0502020204020303" pitchFamily="34" charset="-52"/>
              </a:rPr>
              <a:t>Мониторинг </a:t>
            </a:r>
            <a:r>
              <a:rPr lang="ru-RU" dirty="0" smtClean="0">
                <a:latin typeface="Futura PT Book" panose="020B0502020204020303" pitchFamily="34" charset="-52"/>
              </a:rPr>
              <a:t>проведения оценки Оператором</a:t>
            </a:r>
            <a:endParaRPr lang="ru-RU" dirty="0">
              <a:latin typeface="Futura PT Book" panose="020B0502020204020303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8223" y="4665000"/>
            <a:ext cx="4878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Futura PT Book" panose="020B0502020204020303" pitchFamily="34" charset="-52"/>
              </a:rPr>
              <a:t>Выгрузить</a:t>
            </a:r>
            <a:r>
              <a:rPr lang="ru-RU" sz="1500" dirty="0" smtClean="0">
                <a:latin typeface="Futura PT Book" panose="020B0502020204020303" pitchFamily="34" charset="-52"/>
              </a:rPr>
              <a:t> отчет в </a:t>
            </a:r>
            <a:r>
              <a:rPr lang="en-US" sz="1500" dirty="0" smtClean="0">
                <a:latin typeface="Futura PT Book" panose="020B0502020204020303" pitchFamily="34" charset="-52"/>
              </a:rPr>
              <a:t>Excel</a:t>
            </a:r>
            <a:r>
              <a:rPr lang="ru-RU" sz="1500" dirty="0" smtClean="0">
                <a:latin typeface="Futura PT Book" panose="020B0502020204020303" pitchFamily="34" charset="-52"/>
              </a:rPr>
              <a:t> или открытые форматы</a:t>
            </a:r>
            <a:endParaRPr lang="ru-RU" sz="1500" dirty="0">
              <a:latin typeface="Futura PT Book" panose="020B0502020204020303" pitchFamily="34" charset="-52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7" y="2776859"/>
            <a:ext cx="6698995" cy="40419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992" y="1187028"/>
            <a:ext cx="5852807" cy="2193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5480" y="1588533"/>
            <a:ext cx="43035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Futura PT Book" panose="020B0502020204020303" pitchFamily="34" charset="-52"/>
              </a:rPr>
              <a:t>Контролировать</a:t>
            </a:r>
            <a:r>
              <a:rPr lang="ru-RU" sz="1500" dirty="0" smtClean="0">
                <a:latin typeface="Futura PT Book" panose="020B0502020204020303" pitchFamily="34" charset="-52"/>
              </a:rPr>
              <a:t> </a:t>
            </a:r>
            <a:r>
              <a:rPr lang="ru-RU" sz="1600" b="1" dirty="0" smtClean="0">
                <a:latin typeface="Futura PT Book" panose="020B0502020204020303" pitchFamily="34" charset="-52"/>
              </a:rPr>
              <a:t>текущий процесс проведения оценки </a:t>
            </a:r>
            <a:r>
              <a:rPr lang="ru-RU" sz="1500" dirty="0" smtClean="0">
                <a:latin typeface="Futura PT Book" panose="020B0502020204020303" pitchFamily="34" charset="-52"/>
              </a:rPr>
              <a:t>операторами по региону, сфере, способу проведения оценки, по контракту</a:t>
            </a:r>
            <a:endParaRPr lang="ru-RU" sz="1500" dirty="0">
              <a:latin typeface="Futura PT Book" panose="020B0502020204020303" pitchFamily="34" charset="-52"/>
            </a:endParaRPr>
          </a:p>
          <a:p>
            <a:endParaRPr lang="ru-RU" sz="1500" dirty="0">
              <a:latin typeface="Futura PT Book" panose="020B0502020204020303" pitchFamily="34" charset="-52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912" y="5079077"/>
            <a:ext cx="4681736" cy="16264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98222" y="3555029"/>
            <a:ext cx="478641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latin typeface="Futura PT Book" panose="020B0502020204020303" pitchFamily="34" charset="-52"/>
              </a:rPr>
              <a:t>Быстро визуально оценить распределение организаций </a:t>
            </a:r>
            <a:r>
              <a:rPr lang="ru-RU" sz="1500" dirty="0" smtClean="0">
                <a:latin typeface="Futura PT Book" panose="020B0502020204020303" pitchFamily="34" charset="-52"/>
              </a:rPr>
              <a:t>при проведении оценки Оператором</a:t>
            </a:r>
            <a:r>
              <a:rPr lang="ru-RU" sz="1600" b="1" dirty="0" smtClean="0">
                <a:latin typeface="Futura PT Book" panose="020B0502020204020303" pitchFamily="34" charset="-52"/>
              </a:rPr>
              <a:t> </a:t>
            </a:r>
            <a:r>
              <a:rPr lang="ru-RU" sz="1500" dirty="0" smtClean="0">
                <a:latin typeface="Futura PT Book" panose="020B0502020204020303" pitchFamily="34" charset="-52"/>
              </a:rPr>
              <a:t>по муниципалитетам, способу оценки, текущему статусу оценки</a:t>
            </a:r>
            <a:endParaRPr lang="ru-RU" sz="1500" dirty="0">
              <a:latin typeface="Futura PT Book" panose="020B0502020204020303" pitchFamily="3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96" y="1626629"/>
            <a:ext cx="245884" cy="2278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08" y="3582448"/>
            <a:ext cx="245884" cy="22785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608" y="4729664"/>
            <a:ext cx="245884" cy="2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92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98423170284BEEB635F43C3CF4E98B0053AC243C0A86774DB56DC0F4C89A21EB" ma:contentTypeVersion="1" ma:contentTypeDescription="Создание документа." ma:contentTypeScope="" ma:versionID="164f39a4aaf9822d731c11fef3f878ac">
  <xsd:schema xmlns:xsd="http://www.w3.org/2001/XMLSchema" xmlns:xs="http://www.w3.org/2001/XMLSchema" xmlns:p="http://schemas.microsoft.com/office/2006/metadata/properties" xmlns:ns3="849b54b2-ee0f-491b-b6ba-4b40925eebe5" xmlns:ns4="66512DD0-11DB-4143-97A0-4D165164E33F" targetNamespace="http://schemas.microsoft.com/office/2006/metadata/properties" ma:root="true" ma:fieldsID="be5205b9dda2647015de039e9d3ea4bb" ns3:_="" ns4:_="">
    <xsd:import namespace="849b54b2-ee0f-491b-b6ba-4b40925eebe5"/>
    <xsd:import namespace="66512DD0-11DB-4143-97A0-4D165164E33F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4:RelatedItem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b54b2-ee0f-491b-b6ba-4b40925eeb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12DD0-11DB-4143-97A0-4D165164E33F" elementFormDefault="qualified">
    <xsd:import namespace="http://schemas.microsoft.com/office/2006/documentManagement/types"/>
    <xsd:import namespace="http://schemas.microsoft.com/office/infopath/2007/PartnerControls"/>
    <xsd:element name="RelatedItems" ma:index="11" nillable="true" ma:displayName="Связанные элементы" ma:internalName="RelatedItem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49b54b2-ee0f-491b-b6ba-4b40925eebe5">RMD2CP4DS2W4-2017275253-854</_dlc_DocId>
    <_dlc_DocIdUrl xmlns="849b54b2-ee0f-491b-b6ba-4b40925eebe5">
      <Url>https://sp.lanit.ru/pakfk/_layouts/15/DocIdRedir.aspx?ID=RMD2CP4DS2W4-2017275253-854</Url>
      <Description>RMD2CP4DS2W4-2017275253-854</Description>
    </_dlc_DocIdUrl>
    <RelatedItems xmlns="66512DD0-11DB-4143-97A0-4D165164E33F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6EBC01-A278-42CC-AD29-6AD08CF0DCA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07362E7-32F9-4765-9C6B-B7116D1B2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9b54b2-ee0f-491b-b6ba-4b40925eebe5"/>
    <ds:schemaRef ds:uri="66512DD0-11DB-4143-97A0-4D165164E3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5D24B5-6CF2-421C-B0C8-BFB6E0EDB60C}">
  <ds:schemaRefs>
    <ds:schemaRef ds:uri="http://schemas.openxmlformats.org/package/2006/metadata/core-properties"/>
    <ds:schemaRef ds:uri="66512DD0-11DB-4143-97A0-4D165164E33F"/>
    <ds:schemaRef ds:uri="http://schemas.microsoft.com/office/2006/documentManagement/types"/>
    <ds:schemaRef ds:uri="http://schemas.microsoft.com/office/infopath/2007/PartnerControls"/>
    <ds:schemaRef ds:uri="http://purl.org/dc/dcmitype/"/>
    <ds:schemaRef ds:uri="849b54b2-ee0f-491b-b6ba-4b40925eebe5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D2C4B822-B459-41C2-B310-BA5D620BB9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45969</TotalTime>
  <Words>671</Words>
  <Application>Microsoft Office PowerPoint</Application>
  <PresentationFormat>Широкоэкранный</PresentationFormat>
  <Paragraphs>89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Futura PT Book</vt:lpstr>
      <vt:lpstr>Times New Roman</vt:lpstr>
      <vt:lpstr>Arial</vt:lpstr>
      <vt:lpstr>Calibri Light</vt:lpstr>
      <vt:lpstr>Тема Office</vt:lpstr>
      <vt:lpstr>Инновации в Независимой оценке для Уполномоченных органов (ФОИВ)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Гребеньков Денис Владимирович</dc:creator>
  <cp:lastModifiedBy>Панца Екатерина Александровна</cp:lastModifiedBy>
  <cp:revision>1273</cp:revision>
  <cp:lastPrinted>2019-08-30T11:08:57Z</cp:lastPrinted>
  <dcterms:created xsi:type="dcterms:W3CDTF">2015-11-12T10:10:09Z</dcterms:created>
  <dcterms:modified xsi:type="dcterms:W3CDTF">2023-10-05T09:05:47Z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0x0101008A98423170284BEEB635F43C3CF4E98B0053AC243C0A86774DB56DC0F4C89A21EB</vt:lpwstr>
  </property>
  <property fmtid="{D5CDD505-2E9C-101B-9397-08002B2CF9AE}" pid="3" name="_dlc_DocIdItemGuid">
    <vt:lpwstr>46edc6d5-1dd8-4d3c-96ea-faf54df4d6e8</vt:lpwstr>
  </property>
</Properties>
</file>